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610" y="2516029"/>
            <a:ext cx="4869061" cy="319742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2035969"/>
            <a:ext cx="7415927" cy="18926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452"/>
              </a:lnSpc>
              <a:buNone/>
            </a:pPr>
            <a:r>
              <a:rPr lang="en-US" sz="59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Horse Race Prediction Project</a:t>
            </a:r>
            <a:endParaRPr lang="en-US" sz="5962" dirty="0"/>
          </a:p>
        </p:txBody>
      </p:sp>
      <p:sp>
        <p:nvSpPr>
          <p:cNvPr id="7" name="Text 2"/>
          <p:cNvSpPr/>
          <p:nvPr/>
        </p:nvSpPr>
        <p:spPr>
          <a:xfrm>
            <a:off x="864037" y="4298871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presentation outlines a comprehensive approach to horse race prediction. We will explore data collection, preprocessing, analysis, and modeling techniques to build a robust predictive model.</a:t>
            </a:r>
            <a:endParaRPr lang="en-US" sz="1944" dirty="0"/>
          </a:p>
        </p:txBody>
      </p:sp>
      <p:sp>
        <p:nvSpPr>
          <p:cNvPr id="8" name="Shape 3"/>
          <p:cNvSpPr/>
          <p:nvPr/>
        </p:nvSpPr>
        <p:spPr>
          <a:xfrm>
            <a:off x="864037" y="5780127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7" y="5787747"/>
            <a:ext cx="379690" cy="37969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382316" y="5761673"/>
            <a:ext cx="3599021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umamaheswari selvaraj</a:t>
            </a:r>
            <a:endParaRPr lang="en-US" sz="2430" dirty="0"/>
          </a:p>
        </p:txBody>
      </p:sp>
      <p:pic>
        <p:nvPicPr>
          <p:cNvPr id="11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73" y="2634020"/>
            <a:ext cx="4935855" cy="296156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56973" y="1263491"/>
            <a:ext cx="6634758" cy="6116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16"/>
              </a:lnSpc>
              <a:buNone/>
            </a:pPr>
            <a:r>
              <a:rPr lang="en-US" sz="3853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Collection and Cleaning</a:t>
            </a:r>
            <a:endParaRPr lang="en-US" sz="3853" dirty="0"/>
          </a:p>
        </p:txBody>
      </p:sp>
      <p:sp>
        <p:nvSpPr>
          <p:cNvPr id="7" name="Shape 2"/>
          <p:cNvSpPr/>
          <p:nvPr/>
        </p:nvSpPr>
        <p:spPr>
          <a:xfrm>
            <a:off x="6256973" y="2452926"/>
            <a:ext cx="495300" cy="495300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441043" y="2553772"/>
            <a:ext cx="127040" cy="293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12"/>
              </a:lnSpc>
              <a:buNone/>
            </a:pPr>
            <a:r>
              <a:rPr lang="en-US" sz="231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312" dirty="0"/>
          </a:p>
        </p:txBody>
      </p:sp>
      <p:sp>
        <p:nvSpPr>
          <p:cNvPr id="9" name="Text 4"/>
          <p:cNvSpPr/>
          <p:nvPr/>
        </p:nvSpPr>
        <p:spPr>
          <a:xfrm>
            <a:off x="6972419" y="2452926"/>
            <a:ext cx="2446377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8"/>
              </a:lnSpc>
              <a:buNone/>
            </a:pPr>
            <a:r>
              <a:rPr lang="en-US" sz="1926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Sources</a:t>
            </a:r>
            <a:endParaRPr lang="en-US" sz="1926" dirty="0"/>
          </a:p>
        </p:txBody>
      </p:sp>
      <p:sp>
        <p:nvSpPr>
          <p:cNvPr id="10" name="Text 5"/>
          <p:cNvSpPr/>
          <p:nvPr/>
        </p:nvSpPr>
        <p:spPr>
          <a:xfrm>
            <a:off x="6972419" y="2890718"/>
            <a:ext cx="2975967" cy="1760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4"/>
              </a:lnSpc>
              <a:buNone/>
            </a:pPr>
            <a:r>
              <a:rPr lang="en-US" sz="173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gather data from various sources, including official race results, horse pedigrees, jockey statistics, and weather conditions.</a:t>
            </a:r>
            <a:endParaRPr lang="en-US" sz="1734" dirty="0"/>
          </a:p>
        </p:txBody>
      </p:sp>
      <p:sp>
        <p:nvSpPr>
          <p:cNvPr id="11" name="Shape 6"/>
          <p:cNvSpPr/>
          <p:nvPr/>
        </p:nvSpPr>
        <p:spPr>
          <a:xfrm>
            <a:off x="10168533" y="2452926"/>
            <a:ext cx="495300" cy="495300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10334506" y="2553772"/>
            <a:ext cx="163235" cy="293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12"/>
              </a:lnSpc>
              <a:buNone/>
            </a:pPr>
            <a:r>
              <a:rPr lang="en-US" sz="231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312" dirty="0"/>
          </a:p>
        </p:txBody>
      </p:sp>
      <p:sp>
        <p:nvSpPr>
          <p:cNvPr id="13" name="Text 8"/>
          <p:cNvSpPr/>
          <p:nvPr/>
        </p:nvSpPr>
        <p:spPr>
          <a:xfrm>
            <a:off x="10883979" y="2452926"/>
            <a:ext cx="2446377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8"/>
              </a:lnSpc>
              <a:buNone/>
            </a:pPr>
            <a:r>
              <a:rPr lang="en-US" sz="1926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Validation</a:t>
            </a:r>
            <a:endParaRPr lang="en-US" sz="1926" dirty="0"/>
          </a:p>
        </p:txBody>
      </p:sp>
      <p:sp>
        <p:nvSpPr>
          <p:cNvPr id="14" name="Text 9"/>
          <p:cNvSpPr/>
          <p:nvPr/>
        </p:nvSpPr>
        <p:spPr>
          <a:xfrm>
            <a:off x="10883979" y="2890718"/>
            <a:ext cx="2975967" cy="14087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4"/>
              </a:lnSpc>
              <a:buNone/>
            </a:pPr>
            <a:r>
              <a:rPr lang="en-US" sz="173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check for inconsistencies, missing values, and outliers. We also ensure data types and formats are correct.</a:t>
            </a:r>
            <a:endParaRPr lang="en-US" sz="1734" dirty="0"/>
          </a:p>
        </p:txBody>
      </p:sp>
      <p:sp>
        <p:nvSpPr>
          <p:cNvPr id="15" name="Shape 10"/>
          <p:cNvSpPr/>
          <p:nvPr/>
        </p:nvSpPr>
        <p:spPr>
          <a:xfrm>
            <a:off x="6256973" y="5119449"/>
            <a:ext cx="495300" cy="495300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418659" y="5220295"/>
            <a:ext cx="171926" cy="293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12"/>
              </a:lnSpc>
              <a:buNone/>
            </a:pPr>
            <a:r>
              <a:rPr lang="en-US" sz="231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312" dirty="0"/>
          </a:p>
        </p:txBody>
      </p:sp>
      <p:sp>
        <p:nvSpPr>
          <p:cNvPr id="17" name="Text 12"/>
          <p:cNvSpPr/>
          <p:nvPr/>
        </p:nvSpPr>
        <p:spPr>
          <a:xfrm>
            <a:off x="6972419" y="5119449"/>
            <a:ext cx="2446377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8"/>
              </a:lnSpc>
              <a:buNone/>
            </a:pPr>
            <a:r>
              <a:rPr lang="en-US" sz="1926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Cleaning</a:t>
            </a:r>
            <a:endParaRPr lang="en-US" sz="1926" dirty="0"/>
          </a:p>
        </p:txBody>
      </p:sp>
      <p:sp>
        <p:nvSpPr>
          <p:cNvPr id="18" name="Text 13"/>
          <p:cNvSpPr/>
          <p:nvPr/>
        </p:nvSpPr>
        <p:spPr>
          <a:xfrm>
            <a:off x="6972419" y="5557242"/>
            <a:ext cx="2975967" cy="14087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4"/>
              </a:lnSpc>
              <a:buNone/>
            </a:pPr>
            <a:r>
              <a:rPr lang="en-US" sz="173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handle missing values using appropriate methods and remove outliers to improve data quality.</a:t>
            </a:r>
            <a:endParaRPr lang="en-US" sz="1734" dirty="0"/>
          </a:p>
        </p:txBody>
      </p:sp>
      <p:sp>
        <p:nvSpPr>
          <p:cNvPr id="19" name="Shape 14"/>
          <p:cNvSpPr/>
          <p:nvPr/>
        </p:nvSpPr>
        <p:spPr>
          <a:xfrm>
            <a:off x="10168533" y="5119449"/>
            <a:ext cx="495300" cy="495300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10333196" y="5220295"/>
            <a:ext cx="165854" cy="293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12"/>
              </a:lnSpc>
              <a:buNone/>
            </a:pPr>
            <a:r>
              <a:rPr lang="en-US" sz="2312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4</a:t>
            </a:r>
            <a:endParaRPr lang="en-US" sz="2312" dirty="0"/>
          </a:p>
        </p:txBody>
      </p:sp>
      <p:sp>
        <p:nvSpPr>
          <p:cNvPr id="21" name="Text 16"/>
          <p:cNvSpPr/>
          <p:nvPr/>
        </p:nvSpPr>
        <p:spPr>
          <a:xfrm>
            <a:off x="10883979" y="5119449"/>
            <a:ext cx="2446377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8"/>
              </a:lnSpc>
              <a:buNone/>
            </a:pPr>
            <a:r>
              <a:rPr lang="en-US" sz="1926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Transformation</a:t>
            </a:r>
            <a:endParaRPr lang="en-US" sz="1926" dirty="0"/>
          </a:p>
        </p:txBody>
      </p:sp>
      <p:sp>
        <p:nvSpPr>
          <p:cNvPr id="22" name="Text 17"/>
          <p:cNvSpPr/>
          <p:nvPr/>
        </p:nvSpPr>
        <p:spPr>
          <a:xfrm>
            <a:off x="10883979" y="5557242"/>
            <a:ext cx="2975967" cy="14087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4"/>
              </a:lnSpc>
              <a:buNone/>
            </a:pPr>
            <a:r>
              <a:rPr lang="en-US" sz="173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apply transformations to numerical variables, like scaling and normalization, for better model performance.</a:t>
            </a:r>
            <a:endParaRPr lang="en-US" sz="1734" dirty="0"/>
          </a:p>
        </p:txBody>
      </p:sp>
      <p:pic>
        <p:nvPicPr>
          <p:cNvPr id="2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267307"/>
            <a:ext cx="8179713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Exploratory Data Analysis (EDA)</a:t>
            </a:r>
            <a:endParaRPr lang="en-US" sz="4320" dirty="0"/>
          </a:p>
        </p:txBody>
      </p:sp>
      <p:sp>
        <p:nvSpPr>
          <p:cNvPr id="5" name="Text 2"/>
          <p:cNvSpPr/>
          <p:nvPr/>
        </p:nvSpPr>
        <p:spPr>
          <a:xfrm>
            <a:off x="864037" y="3570208"/>
            <a:ext cx="2759273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Descriptive Statistics</a:t>
            </a:r>
            <a:endParaRPr lang="en-US" sz="2160" dirty="0"/>
          </a:p>
        </p:txBody>
      </p:sp>
      <p:sp>
        <p:nvSpPr>
          <p:cNvPr id="6" name="Text 3"/>
          <p:cNvSpPr/>
          <p:nvPr/>
        </p:nvSpPr>
        <p:spPr>
          <a:xfrm>
            <a:off x="864037" y="4159925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calculate summary statistics like mean, median, and standard deviation for each feature.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570208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Visualization</a:t>
            </a:r>
            <a:endParaRPr lang="en-US" sz="2160" dirty="0"/>
          </a:p>
        </p:txBody>
      </p:sp>
      <p:sp>
        <p:nvSpPr>
          <p:cNvPr id="8" name="Text 5"/>
          <p:cNvSpPr/>
          <p:nvPr/>
        </p:nvSpPr>
        <p:spPr>
          <a:xfrm>
            <a:off x="5372695" y="415992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use histograms, scatter plots, and box plots to explore relationships between variables and identify patterns.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570208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Feature Importance</a:t>
            </a:r>
            <a:endParaRPr lang="en-US" sz="2160" dirty="0"/>
          </a:p>
        </p:txBody>
      </p:sp>
      <p:sp>
        <p:nvSpPr>
          <p:cNvPr id="10" name="Text 7"/>
          <p:cNvSpPr/>
          <p:nvPr/>
        </p:nvSpPr>
        <p:spPr>
          <a:xfrm>
            <a:off x="9881354" y="415992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analyze the impact of each feature on the outcome of races, helping us understand key predictors.</a:t>
            </a:r>
            <a:endParaRPr lang="en-US" sz="1944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6653" y="1730097"/>
            <a:ext cx="4940975" cy="476928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63667" y="774502"/>
            <a:ext cx="7616666" cy="12122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773"/>
              </a:lnSpc>
              <a:buNone/>
            </a:pPr>
            <a:r>
              <a:rPr lang="en-US" sz="3818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Feature Engineering and Selection</a:t>
            </a:r>
            <a:endParaRPr lang="en-US" sz="3818" dirty="0"/>
          </a:p>
        </p:txBody>
      </p:sp>
      <p:sp>
        <p:nvSpPr>
          <p:cNvPr id="7" name="Shape 2"/>
          <p:cNvSpPr/>
          <p:nvPr/>
        </p:nvSpPr>
        <p:spPr>
          <a:xfrm>
            <a:off x="845403" y="2559368"/>
            <a:ext cx="490895" cy="490895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1027926" y="2659261"/>
            <a:ext cx="125849" cy="2909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1"/>
              </a:lnSpc>
              <a:buNone/>
            </a:pPr>
            <a:r>
              <a:rPr lang="en-US" sz="2291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291" dirty="0"/>
          </a:p>
        </p:txBody>
      </p:sp>
      <p:sp>
        <p:nvSpPr>
          <p:cNvPr id="9" name="Text 4"/>
          <p:cNvSpPr/>
          <p:nvPr/>
        </p:nvSpPr>
        <p:spPr>
          <a:xfrm>
            <a:off x="2290882" y="2532102"/>
            <a:ext cx="2424351" cy="3030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86"/>
              </a:lnSpc>
              <a:buNone/>
            </a:pPr>
            <a:r>
              <a:rPr lang="en-US" sz="1909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Feature Engineering</a:t>
            </a:r>
            <a:endParaRPr lang="en-US" sz="1909" dirty="0"/>
          </a:p>
        </p:txBody>
      </p:sp>
      <p:sp>
        <p:nvSpPr>
          <p:cNvPr id="10" name="Text 5"/>
          <p:cNvSpPr/>
          <p:nvPr/>
        </p:nvSpPr>
        <p:spPr>
          <a:xfrm>
            <a:off x="2290882" y="2965966"/>
            <a:ext cx="6089452" cy="6981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create new features from existing ones, like combining jockey and trainer information.</a:t>
            </a:r>
            <a:endParaRPr lang="en-US" sz="1718" dirty="0"/>
          </a:p>
        </p:txBody>
      </p:sp>
      <p:sp>
        <p:nvSpPr>
          <p:cNvPr id="11" name="Shape 6"/>
          <p:cNvSpPr/>
          <p:nvPr/>
        </p:nvSpPr>
        <p:spPr>
          <a:xfrm>
            <a:off x="845403" y="4345781"/>
            <a:ext cx="490895" cy="490895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1009948" y="4445675"/>
            <a:ext cx="161806" cy="2909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1"/>
              </a:lnSpc>
              <a:buNone/>
            </a:pPr>
            <a:r>
              <a:rPr lang="en-US" sz="2291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291" dirty="0"/>
          </a:p>
        </p:txBody>
      </p:sp>
      <p:sp>
        <p:nvSpPr>
          <p:cNvPr id="13" name="Text 8"/>
          <p:cNvSpPr/>
          <p:nvPr/>
        </p:nvSpPr>
        <p:spPr>
          <a:xfrm>
            <a:off x="2290882" y="4318516"/>
            <a:ext cx="2424351" cy="3030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86"/>
              </a:lnSpc>
              <a:buNone/>
            </a:pPr>
            <a:r>
              <a:rPr lang="en-US" sz="1909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Feature Selection</a:t>
            </a:r>
            <a:endParaRPr lang="en-US" sz="1909" dirty="0"/>
          </a:p>
        </p:txBody>
      </p:sp>
      <p:sp>
        <p:nvSpPr>
          <p:cNvPr id="14" name="Text 9"/>
          <p:cNvSpPr/>
          <p:nvPr/>
        </p:nvSpPr>
        <p:spPr>
          <a:xfrm>
            <a:off x="2290882" y="4752380"/>
            <a:ext cx="6089452" cy="6981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employ techniques like Recursive Feature Elimination (RFE) to select the most relevant features.</a:t>
            </a:r>
            <a:endParaRPr lang="en-US" sz="1718" dirty="0"/>
          </a:p>
        </p:txBody>
      </p:sp>
      <p:sp>
        <p:nvSpPr>
          <p:cNvPr id="15" name="Shape 10"/>
          <p:cNvSpPr/>
          <p:nvPr/>
        </p:nvSpPr>
        <p:spPr>
          <a:xfrm>
            <a:off x="845403" y="6132195"/>
            <a:ext cx="490895" cy="490895"/>
          </a:xfrm>
          <a:prstGeom prst="roundRect">
            <a:avLst>
              <a:gd name="adj" fmla="val 66674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1005661" y="6232088"/>
            <a:ext cx="170378" cy="2909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91"/>
              </a:lnSpc>
              <a:buNone/>
            </a:pPr>
            <a:r>
              <a:rPr lang="en-US" sz="2291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291" dirty="0"/>
          </a:p>
        </p:txBody>
      </p:sp>
      <p:sp>
        <p:nvSpPr>
          <p:cNvPr id="17" name="Text 12"/>
          <p:cNvSpPr/>
          <p:nvPr/>
        </p:nvSpPr>
        <p:spPr>
          <a:xfrm>
            <a:off x="2290882" y="6104930"/>
            <a:ext cx="2424351" cy="3030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86"/>
              </a:lnSpc>
              <a:buNone/>
            </a:pPr>
            <a:r>
              <a:rPr lang="en-US" sz="1909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Feature Scaling</a:t>
            </a:r>
            <a:endParaRPr lang="en-US" sz="1909" dirty="0"/>
          </a:p>
        </p:txBody>
      </p:sp>
      <p:sp>
        <p:nvSpPr>
          <p:cNvPr id="18" name="Text 13"/>
          <p:cNvSpPr/>
          <p:nvPr/>
        </p:nvSpPr>
        <p:spPr>
          <a:xfrm>
            <a:off x="2290882" y="6538793"/>
            <a:ext cx="6089452" cy="6981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49"/>
              </a:lnSpc>
              <a:buNone/>
            </a:pPr>
            <a:r>
              <a:rPr lang="en-US" sz="1718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scale features to a common range to ensure they contribute equally to the model.</a:t>
            </a:r>
            <a:endParaRPr lang="en-US" sz="1718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838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838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39" y="2265164"/>
            <a:ext cx="4932521" cy="369939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62092" y="609481"/>
            <a:ext cx="7592616" cy="12313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848"/>
              </a:lnSpc>
              <a:buNone/>
            </a:pPr>
            <a:r>
              <a:rPr lang="en-US" sz="3878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Handling Imbalanced Data with SMOTE</a:t>
            </a:r>
            <a:endParaRPr lang="en-US" sz="3878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092" y="2173248"/>
            <a:ext cx="1108115" cy="1773079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702629" y="2394823"/>
            <a:ext cx="2462689" cy="307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24"/>
              </a:lnSpc>
              <a:buNone/>
            </a:pPr>
            <a:r>
              <a:rPr lang="en-US" sz="1939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Data Imbalance</a:t>
            </a:r>
            <a:endParaRPr lang="en-US" sz="1939" dirty="0"/>
          </a:p>
        </p:txBody>
      </p:sp>
      <p:sp>
        <p:nvSpPr>
          <p:cNvPr id="9" name="Text 3"/>
          <p:cNvSpPr/>
          <p:nvPr/>
        </p:nvSpPr>
        <p:spPr>
          <a:xfrm>
            <a:off x="7702629" y="2835473"/>
            <a:ext cx="6152078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2"/>
              </a:lnSpc>
              <a:buNone/>
            </a:pPr>
            <a:r>
              <a:rPr lang="en-US" sz="174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Horse race outcomes are inherently imbalanced, with a small percentage of horses winning.</a:t>
            </a:r>
            <a:endParaRPr lang="en-US" sz="1745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2092" y="3946327"/>
            <a:ext cx="1108115" cy="1900952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702629" y="4167902"/>
            <a:ext cx="6152078" cy="6155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24"/>
              </a:lnSpc>
              <a:buNone/>
            </a:pPr>
            <a:r>
              <a:rPr lang="en-US" sz="1939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SMOTE (Synthetic Minority Over-sampling Technique)</a:t>
            </a:r>
            <a:endParaRPr lang="en-US" sz="1939" dirty="0"/>
          </a:p>
        </p:txBody>
      </p:sp>
      <p:sp>
        <p:nvSpPr>
          <p:cNvPr id="12" name="Text 5"/>
          <p:cNvSpPr/>
          <p:nvPr/>
        </p:nvSpPr>
        <p:spPr>
          <a:xfrm>
            <a:off x="7702629" y="4916329"/>
            <a:ext cx="6152078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2"/>
              </a:lnSpc>
              <a:buNone/>
            </a:pPr>
            <a:r>
              <a:rPr lang="en-US" sz="174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SMOTE addresses this imbalance by generating synthetic minority class data points.</a:t>
            </a:r>
            <a:endParaRPr lang="en-US" sz="1745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2092" y="5847278"/>
            <a:ext cx="1108115" cy="1773079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702629" y="6068854"/>
            <a:ext cx="2462689" cy="3077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24"/>
              </a:lnSpc>
              <a:buNone/>
            </a:pPr>
            <a:r>
              <a:rPr lang="en-US" sz="1939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Balanced Dataset</a:t>
            </a:r>
            <a:endParaRPr lang="en-US" sz="1939" dirty="0"/>
          </a:p>
        </p:txBody>
      </p:sp>
      <p:sp>
        <p:nvSpPr>
          <p:cNvPr id="15" name="Text 7"/>
          <p:cNvSpPr/>
          <p:nvPr/>
        </p:nvSpPr>
        <p:spPr>
          <a:xfrm>
            <a:off x="7702629" y="6509504"/>
            <a:ext cx="6152078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2"/>
              </a:lnSpc>
              <a:buNone/>
            </a:pPr>
            <a:r>
              <a:rPr lang="en-US" sz="174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SMOTE creates a balanced dataset for training, leading to more accurate and reliable predictions.</a:t>
            </a:r>
            <a:endParaRPr lang="en-US" sz="1745" dirty="0"/>
          </a:p>
        </p:txBody>
      </p:sp>
      <p:pic>
        <p:nvPicPr>
          <p:cNvPr id="16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4979" y="3568779"/>
            <a:ext cx="934462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860"/>
              </a:lnSpc>
              <a:buNone/>
            </a:pPr>
            <a:r>
              <a:rPr lang="en-US" sz="3888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Modeling with Random Forest Algorithm</a:t>
            </a:r>
            <a:endParaRPr lang="en-US" sz="3888" dirty="0"/>
          </a:p>
        </p:txBody>
      </p:sp>
      <p:sp>
        <p:nvSpPr>
          <p:cNvPr id="6" name="Shape 2"/>
          <p:cNvSpPr/>
          <p:nvPr/>
        </p:nvSpPr>
        <p:spPr>
          <a:xfrm>
            <a:off x="784979" y="4519136"/>
            <a:ext cx="13060323" cy="2919055"/>
          </a:xfrm>
          <a:prstGeom prst="roundRect">
            <a:avLst>
              <a:gd name="adj" fmla="val 1141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792599" y="4526756"/>
            <a:ext cx="13045083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1014889" y="4667607"/>
            <a:ext cx="607433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Algorithm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541181" y="4667607"/>
            <a:ext cx="607433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Random Forest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92599" y="5163860"/>
            <a:ext cx="13045083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1014889" y="5304711"/>
            <a:ext cx="607433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Type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541181" y="5304711"/>
            <a:ext cx="607433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Ensemble Learning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2599" y="5800963"/>
            <a:ext cx="13045083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1014889" y="5941814"/>
            <a:ext cx="607433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Benefits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7541181" y="5941814"/>
            <a:ext cx="607433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 accuracy, robustness to outliers, feature importance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792599" y="6438067"/>
            <a:ext cx="13045083" cy="992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1014889" y="6578918"/>
            <a:ext cx="607433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Process</a:t>
            </a: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7541181" y="6578918"/>
            <a:ext cx="607433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Constructs multiple decision trees and combines their predictions.</a:t>
            </a:r>
            <a:endParaRPr lang="en-US" sz="1750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394" y="2362557"/>
            <a:ext cx="4895493" cy="350436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13646" y="850702"/>
            <a:ext cx="7489508" cy="13132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70"/>
              </a:lnSpc>
              <a:buNone/>
            </a:pPr>
            <a:r>
              <a:rPr lang="en-US" sz="4136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Model Evaluation and Performance Metrics</a:t>
            </a:r>
            <a:endParaRPr lang="en-US" sz="4136" dirty="0"/>
          </a:p>
        </p:txBody>
      </p:sp>
      <p:sp>
        <p:nvSpPr>
          <p:cNvPr id="7" name="Shape 2"/>
          <p:cNvSpPr/>
          <p:nvPr/>
        </p:nvSpPr>
        <p:spPr>
          <a:xfrm>
            <a:off x="6313646" y="2518529"/>
            <a:ext cx="3626644" cy="2122884"/>
          </a:xfrm>
          <a:prstGeom prst="roundRect">
            <a:avLst>
              <a:gd name="adj" fmla="val 16702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572845" y="2777728"/>
            <a:ext cx="2626400" cy="328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5"/>
              </a:lnSpc>
              <a:buNone/>
            </a:pPr>
            <a:r>
              <a:rPr lang="en-US" sz="2068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Accuracy</a:t>
            </a:r>
            <a:endParaRPr lang="en-US" sz="2068" dirty="0"/>
          </a:p>
        </p:txBody>
      </p:sp>
      <p:sp>
        <p:nvSpPr>
          <p:cNvPr id="9" name="Text 4"/>
          <p:cNvSpPr/>
          <p:nvPr/>
        </p:nvSpPr>
        <p:spPr>
          <a:xfrm>
            <a:off x="6572845" y="3247787"/>
            <a:ext cx="3108246" cy="7562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78"/>
              </a:lnSpc>
              <a:buNone/>
            </a:pPr>
            <a:r>
              <a:rPr lang="en-US" sz="186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Measures the proportion of correctly predicted outcomes.</a:t>
            </a:r>
            <a:endParaRPr lang="en-US" sz="1861" dirty="0"/>
          </a:p>
        </p:txBody>
      </p:sp>
      <p:sp>
        <p:nvSpPr>
          <p:cNvPr id="10" name="Shape 5"/>
          <p:cNvSpPr/>
          <p:nvPr/>
        </p:nvSpPr>
        <p:spPr>
          <a:xfrm>
            <a:off x="10176629" y="2518529"/>
            <a:ext cx="3626644" cy="2122884"/>
          </a:xfrm>
          <a:prstGeom prst="roundRect">
            <a:avLst>
              <a:gd name="adj" fmla="val 1670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10435828" y="2777728"/>
            <a:ext cx="2626400" cy="328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5"/>
              </a:lnSpc>
              <a:buNone/>
            </a:pPr>
            <a:r>
              <a:rPr lang="en-US" sz="2068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Precision</a:t>
            </a:r>
            <a:endParaRPr lang="en-US" sz="2068" dirty="0"/>
          </a:p>
        </p:txBody>
      </p:sp>
      <p:sp>
        <p:nvSpPr>
          <p:cNvPr id="12" name="Text 7"/>
          <p:cNvSpPr/>
          <p:nvPr/>
        </p:nvSpPr>
        <p:spPr>
          <a:xfrm>
            <a:off x="10435828" y="3247787"/>
            <a:ext cx="3108246" cy="11344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78"/>
              </a:lnSpc>
              <a:buNone/>
            </a:pPr>
            <a:r>
              <a:rPr lang="en-US" sz="186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Represents the ratio of true positives to the sum of true positives and false positives.</a:t>
            </a:r>
            <a:endParaRPr lang="en-US" sz="1861" dirty="0"/>
          </a:p>
        </p:txBody>
      </p:sp>
      <p:sp>
        <p:nvSpPr>
          <p:cNvPr id="13" name="Shape 8"/>
          <p:cNvSpPr/>
          <p:nvPr/>
        </p:nvSpPr>
        <p:spPr>
          <a:xfrm>
            <a:off x="6313646" y="4877753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6572845" y="5136952"/>
            <a:ext cx="2626400" cy="328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5"/>
              </a:lnSpc>
              <a:buNone/>
            </a:pPr>
            <a:r>
              <a:rPr lang="en-US" sz="2068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Recall</a:t>
            </a:r>
            <a:endParaRPr lang="en-US" sz="2068" dirty="0"/>
          </a:p>
        </p:txBody>
      </p:sp>
      <p:sp>
        <p:nvSpPr>
          <p:cNvPr id="15" name="Text 10"/>
          <p:cNvSpPr/>
          <p:nvPr/>
        </p:nvSpPr>
        <p:spPr>
          <a:xfrm>
            <a:off x="6572845" y="5607010"/>
            <a:ext cx="3108246" cy="11344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78"/>
              </a:lnSpc>
              <a:buNone/>
            </a:pPr>
            <a:r>
              <a:rPr lang="en-US" sz="186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Indicates the proportion of actual positive cases correctly identified.</a:t>
            </a:r>
            <a:endParaRPr lang="en-US" sz="1861" dirty="0"/>
          </a:p>
        </p:txBody>
      </p:sp>
      <p:sp>
        <p:nvSpPr>
          <p:cNvPr id="16" name="Shape 11"/>
          <p:cNvSpPr/>
          <p:nvPr/>
        </p:nvSpPr>
        <p:spPr>
          <a:xfrm>
            <a:off x="10176629" y="4877753"/>
            <a:ext cx="3626644" cy="2501027"/>
          </a:xfrm>
          <a:prstGeom prst="roundRect">
            <a:avLst>
              <a:gd name="adj" fmla="val 14177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10435828" y="5136952"/>
            <a:ext cx="2626400" cy="328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5"/>
              </a:lnSpc>
              <a:buNone/>
            </a:pPr>
            <a:r>
              <a:rPr lang="en-US" sz="2068" b="1" dirty="0">
                <a:solidFill>
                  <a:srgbClr val="E0E4E6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F1-Score</a:t>
            </a:r>
            <a:endParaRPr lang="en-US" sz="2068" dirty="0"/>
          </a:p>
        </p:txBody>
      </p:sp>
      <p:sp>
        <p:nvSpPr>
          <p:cNvPr id="18" name="Text 13"/>
          <p:cNvSpPr/>
          <p:nvPr/>
        </p:nvSpPr>
        <p:spPr>
          <a:xfrm>
            <a:off x="10435828" y="5607010"/>
            <a:ext cx="3108246" cy="15125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78"/>
              </a:lnSpc>
              <a:buNone/>
            </a:pPr>
            <a:r>
              <a:rPr lang="en-US" sz="186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harmonic mean of precision and recall, providing a balanced measure of performance.</a:t>
            </a:r>
            <a:endParaRPr lang="en-US" sz="1861" dirty="0"/>
          </a:p>
        </p:txBody>
      </p:sp>
      <p:pic>
        <p:nvPicPr>
          <p:cNvPr id="19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10" y="2325410"/>
            <a:ext cx="4869061" cy="357878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2796659"/>
            <a:ext cx="6877526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Conclusion and Next Steps</a:t>
            </a:r>
            <a:endParaRPr lang="en-US" sz="4320" dirty="0"/>
          </a:p>
        </p:txBody>
      </p:sp>
      <p:sp>
        <p:nvSpPr>
          <p:cNvPr id="7" name="Text 2"/>
          <p:cNvSpPr/>
          <p:nvPr/>
        </p:nvSpPr>
        <p:spPr>
          <a:xfrm>
            <a:off x="6350437" y="3852743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project demonstrates the potential of data science for predicting horse race outcomes. Future work could explore advanced algorithms, incorporate real-time data, and develop a user-friendly interface for prediction.</a:t>
            </a:r>
            <a:endParaRPr lang="en-US" sz="1944" dirty="0"/>
          </a:p>
        </p:txBody>
      </p:sp>
      <p:pic>
        <p:nvPicPr>
          <p:cNvPr id="8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2024-07-27T10:01:16Z</dcterms:created>
  <dcterms:modified xsi:type="dcterms:W3CDTF">2024-07-27T10:01:16Z</dcterms:modified>
</cp:coreProperties>
</file>